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8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16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5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A569E2-3D1C-4E96-8B09-562979CEBFCF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1E839-F91B-4B2F-9CEC-59DB20E481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209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C824593C-4840-4F6C-BB4D-D55C951CA63B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 smtClean="0">
              <a:latin typeface="Times New Roman" panose="02020603050405020304" pitchFamily="18" charset="0"/>
            </a:endParaRPr>
          </a:p>
        </p:txBody>
      </p:sp>
      <p:sp>
        <p:nvSpPr>
          <p:cNvPr id="6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1629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054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6110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002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239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1659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9839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771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756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2551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smtClean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009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73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194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63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/>
          </p:cNvGrpSpPr>
          <p:nvPr/>
        </p:nvGrpSpPr>
        <p:grpSpPr bwMode="auto">
          <a:xfrm>
            <a:off x="264584" y="2960688"/>
            <a:ext cx="11480800" cy="201612"/>
            <a:chOff x="125" y="1865"/>
            <a:chExt cx="5424" cy="127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800" smtClean="0"/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800" smtClean="0"/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defRPr/>
              </a:pPr>
              <a:endParaRPr lang="en-US" altLang="en-US" sz="1800" smtClean="0"/>
            </a:p>
          </p:txBody>
        </p:sp>
      </p:grp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8652933" y="6588126"/>
            <a:ext cx="3617384" cy="2444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sz="1000" b="1" smtClean="0">
                <a:solidFill>
                  <a:srgbClr val="336699"/>
                </a:solidFill>
                <a:latin typeface="Helvetica" pitchFamily="-84" charset="0"/>
              </a:rPr>
              <a:t>Silberschatz, Galvin and Gagne ©2013</a:t>
            </a:r>
          </a:p>
        </p:txBody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35985" y="6613526"/>
            <a:ext cx="2659702" cy="246221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smtClean="0">
                <a:solidFill>
                  <a:srgbClr val="336699"/>
                </a:solidFill>
                <a:latin typeface="Helvetica" pitchFamily="-84" charset="0"/>
              </a:rPr>
              <a:t>Operating System Concepts – 9</a:t>
            </a:r>
            <a:r>
              <a:rPr lang="en-US" sz="1000" b="1" baseline="30000" smtClean="0">
                <a:solidFill>
                  <a:srgbClr val="336699"/>
                </a:solidFill>
                <a:latin typeface="Helvetica" pitchFamily="-84" charset="0"/>
              </a:rPr>
              <a:t>th</a:t>
            </a:r>
            <a:r>
              <a:rPr lang="en-US" sz="1000" b="1" smtClean="0">
                <a:solidFill>
                  <a:srgbClr val="33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9" name="Picture 9" descr="dino_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0984" y="4157663"/>
            <a:ext cx="2749549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4298951" y="4006850"/>
            <a:ext cx="3115733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endParaRPr lang="en-US" altLang="en-US" sz="1800" smtClean="0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685800"/>
            <a:ext cx="103632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5245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48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862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390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57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85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18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17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268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EA56D-AF86-4A28-9BB8-442FB0640F08}" type="datetimeFigureOut">
              <a:rPr lang="en-US" smtClean="0"/>
              <a:t>3/25/2020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A1B3E-D06B-4E88-AB11-B780BC08AE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1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4.emf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895475" y="1831975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 dirty="0" smtClean="0"/>
              <a:t>Processes Concepts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75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2506664" y="168276"/>
            <a:ext cx="7704137" cy="576263"/>
          </a:xfrm>
        </p:spPr>
        <p:txBody>
          <a:bodyPr>
            <a:normAutofit fontScale="90000"/>
          </a:bodyPr>
          <a:lstStyle/>
          <a:p>
            <a:r>
              <a:rPr lang="en-US" altLang="en-US" smtClean="0"/>
              <a:t>Interprocess Communication</a:t>
            </a:r>
          </a:p>
        </p:txBody>
      </p:sp>
      <p:sp>
        <p:nvSpPr>
          <p:cNvPr id="43011" name="Content Placeholder 2"/>
          <p:cNvSpPr>
            <a:spLocks noGrp="1"/>
          </p:cNvSpPr>
          <p:nvPr>
            <p:ph idx="1"/>
          </p:nvPr>
        </p:nvSpPr>
        <p:spPr>
          <a:xfrm>
            <a:off x="2409826" y="1154114"/>
            <a:ext cx="7485063" cy="4530725"/>
          </a:xfrm>
        </p:spPr>
        <p:txBody>
          <a:bodyPr/>
          <a:lstStyle/>
          <a:p>
            <a:r>
              <a:rPr lang="en-US" altLang="en-US" dirty="0" smtClean="0"/>
              <a:t>Processes within a system may be </a:t>
            </a:r>
            <a:r>
              <a:rPr lang="en-US" altLang="en-US" b="1" i="1" dirty="0" smtClean="0"/>
              <a:t>independent</a:t>
            </a:r>
            <a:r>
              <a:rPr lang="en-US" altLang="en-US" b="1" dirty="0" smtClean="0"/>
              <a:t> </a:t>
            </a:r>
            <a:r>
              <a:rPr lang="en-US" altLang="en-US" dirty="0" smtClean="0"/>
              <a:t>or </a:t>
            </a:r>
            <a:r>
              <a:rPr lang="en-US" altLang="en-US" b="1" i="1" dirty="0" smtClean="0"/>
              <a:t>cooperative</a:t>
            </a:r>
            <a:r>
              <a:rPr lang="en-US" altLang="en-US" dirty="0" smtClean="0"/>
              <a:t>	</a:t>
            </a:r>
          </a:p>
          <a:p>
            <a:r>
              <a:rPr lang="en-US" altLang="en-US" dirty="0" smtClean="0"/>
              <a:t>Cooperating processes need </a:t>
            </a:r>
            <a:r>
              <a:rPr lang="en-US" altLang="en-US" b="1" dirty="0" err="1" smtClean="0">
                <a:solidFill>
                  <a:srgbClr val="3366FF"/>
                </a:solidFill>
              </a:rPr>
              <a:t>interprocess</a:t>
            </a:r>
            <a:r>
              <a:rPr lang="en-US" altLang="en-US" b="1" dirty="0" smtClean="0">
                <a:solidFill>
                  <a:srgbClr val="3366FF"/>
                </a:solidFill>
              </a:rPr>
              <a:t> communication </a:t>
            </a:r>
            <a:r>
              <a:rPr lang="en-US" altLang="en-US" dirty="0" smtClean="0"/>
              <a:t>(</a:t>
            </a:r>
            <a:r>
              <a:rPr lang="en-US" altLang="en-US" b="1" dirty="0" smtClean="0">
                <a:solidFill>
                  <a:srgbClr val="3366FF"/>
                </a:solidFill>
              </a:rPr>
              <a:t>IPC</a:t>
            </a:r>
            <a:r>
              <a:rPr lang="en-US" altLang="en-US" dirty="0" smtClean="0"/>
              <a:t>)</a:t>
            </a:r>
          </a:p>
          <a:p>
            <a:r>
              <a:rPr lang="en-US" altLang="en-US" dirty="0" smtClean="0"/>
              <a:t>Two models of IPC</a:t>
            </a:r>
          </a:p>
          <a:p>
            <a:pPr lvl="1"/>
            <a:r>
              <a:rPr lang="en-US" altLang="en-US" b="1" dirty="0" smtClean="0">
                <a:solidFill>
                  <a:srgbClr val="3366FF"/>
                </a:solidFill>
              </a:rPr>
              <a:t>Shared memory</a:t>
            </a:r>
          </a:p>
          <a:p>
            <a:pPr lvl="1"/>
            <a:r>
              <a:rPr lang="en-US" altLang="en-US" b="1" dirty="0" smtClean="0">
                <a:solidFill>
                  <a:srgbClr val="3366FF"/>
                </a:solidFill>
              </a:rPr>
              <a:t>Message passing</a:t>
            </a:r>
          </a:p>
          <a:p>
            <a:pPr lvl="1"/>
            <a:endParaRPr lang="en-US" altLang="en-US" dirty="0" smtClean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62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2584450" y="277813"/>
            <a:ext cx="762635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mtClean="0"/>
              <a:t>Cooperating Processes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30451" y="1233489"/>
            <a:ext cx="7529513" cy="4530725"/>
          </a:xfrm>
        </p:spPr>
        <p:txBody>
          <a:bodyPr/>
          <a:lstStyle/>
          <a:p>
            <a:r>
              <a:rPr lang="en-US" altLang="en-US" b="1" i="1" smtClean="0"/>
              <a:t>Independent</a:t>
            </a:r>
            <a:r>
              <a:rPr lang="en-US" altLang="en-US" smtClean="0"/>
              <a:t> process cannot affect or be affected by the execution of another process</a:t>
            </a:r>
          </a:p>
          <a:p>
            <a:r>
              <a:rPr lang="en-US" altLang="en-US" b="1" i="1" smtClean="0">
                <a:solidFill>
                  <a:srgbClr val="000000"/>
                </a:solidFill>
              </a:rPr>
              <a:t>Cooperating</a:t>
            </a:r>
            <a:r>
              <a:rPr lang="en-US" altLang="en-US" smtClean="0"/>
              <a:t> process can affect or be affected by the execution of another process</a:t>
            </a:r>
          </a:p>
          <a:p>
            <a:r>
              <a:rPr lang="en-US" altLang="en-US" smtClean="0"/>
              <a:t>Advantages of process cooperation</a:t>
            </a:r>
          </a:p>
          <a:p>
            <a:pPr lvl="1"/>
            <a:r>
              <a:rPr lang="en-US" altLang="en-US" smtClean="0"/>
              <a:t>Information sharing </a:t>
            </a:r>
          </a:p>
          <a:p>
            <a:pPr lvl="1"/>
            <a:r>
              <a:rPr lang="en-US" altLang="en-US" smtClean="0"/>
              <a:t>Computation speed-up</a:t>
            </a:r>
          </a:p>
          <a:p>
            <a:pPr lvl="1"/>
            <a:r>
              <a:rPr lang="en-US" altLang="en-US" smtClean="0"/>
              <a:t>Modularity</a:t>
            </a:r>
          </a:p>
          <a:p>
            <a:pPr lvl="1"/>
            <a:r>
              <a:rPr lang="en-US" altLang="en-US" smtClean="0"/>
              <a:t>Convenience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010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565400" y="136526"/>
            <a:ext cx="7645400" cy="57626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mtClean="0"/>
              <a:t>Process Scheduling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411414" y="1168400"/>
            <a:ext cx="6975475" cy="3983038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smtClean="0"/>
              <a:t>Maximize CPU use, quickly switch processes onto CPU for time sharing</a:t>
            </a:r>
          </a:p>
          <a:p>
            <a:r>
              <a:rPr lang="en-US" altLang="en-US" b="1" smtClean="0">
                <a:solidFill>
                  <a:srgbClr val="3366FF"/>
                </a:solidFill>
              </a:rPr>
              <a:t>Process scheduler </a:t>
            </a:r>
            <a:r>
              <a:rPr lang="en-US" altLang="en-US" smtClean="0"/>
              <a:t>selects among available processes for next execution on CPU</a:t>
            </a:r>
          </a:p>
          <a:p>
            <a:r>
              <a:rPr lang="en-US" altLang="en-US" smtClean="0"/>
              <a:t>Maintains </a:t>
            </a:r>
            <a:r>
              <a:rPr lang="en-US" altLang="en-US" b="1" smtClean="0">
                <a:solidFill>
                  <a:srgbClr val="3366FF"/>
                </a:solidFill>
              </a:rPr>
              <a:t>scheduling queues </a:t>
            </a:r>
            <a:r>
              <a:rPr lang="en-US" altLang="en-US" smtClean="0"/>
              <a:t>of processes</a:t>
            </a:r>
          </a:p>
          <a:p>
            <a:pPr lvl="1"/>
            <a:r>
              <a:rPr lang="en-US" altLang="en-US" b="1" smtClean="0">
                <a:solidFill>
                  <a:srgbClr val="3366FF"/>
                </a:solidFill>
              </a:rPr>
              <a:t>Job queue </a:t>
            </a:r>
            <a:r>
              <a:rPr lang="en-US" altLang="en-US" smtClean="0"/>
              <a:t>– set of all processes in the system</a:t>
            </a:r>
          </a:p>
          <a:p>
            <a:pPr lvl="1"/>
            <a:r>
              <a:rPr lang="en-US" altLang="en-US" b="1" smtClean="0">
                <a:solidFill>
                  <a:srgbClr val="3366FF"/>
                </a:solidFill>
              </a:rPr>
              <a:t>Ready queue </a:t>
            </a:r>
            <a:r>
              <a:rPr lang="en-US" altLang="en-US" smtClean="0"/>
              <a:t>– set of all processes residing in main memory, ready and waiting to execute</a:t>
            </a:r>
          </a:p>
          <a:p>
            <a:pPr lvl="1"/>
            <a:r>
              <a:rPr lang="en-US" altLang="en-US" b="1" smtClean="0">
                <a:solidFill>
                  <a:srgbClr val="3366FF"/>
                </a:solidFill>
              </a:rPr>
              <a:t>Device queues </a:t>
            </a:r>
            <a:r>
              <a:rPr lang="en-US" altLang="en-US" smtClean="0"/>
              <a:t>– set of processes waiting for an I/O device</a:t>
            </a:r>
          </a:p>
          <a:p>
            <a:pPr lvl="1"/>
            <a:r>
              <a:rPr lang="en-US" altLang="en-US" smtClean="0"/>
              <a:t>Processes migrate among the various queues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199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1847088" y="482728"/>
            <a:ext cx="822960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mtClean="0"/>
              <a:t>Schedulers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411413" y="1108075"/>
            <a:ext cx="7453312" cy="5022850"/>
          </a:xfrm>
        </p:spPr>
        <p:txBody>
          <a:bodyPr/>
          <a:lstStyle/>
          <a:p>
            <a:r>
              <a:rPr lang="en-US" altLang="en-US" sz="1600" b="1" dirty="0">
                <a:solidFill>
                  <a:srgbClr val="3366FF"/>
                </a:solidFill>
              </a:rPr>
              <a:t>Short-term scheduler  </a:t>
            </a:r>
            <a:r>
              <a:rPr lang="en-US" altLang="en-US" sz="1600" dirty="0"/>
              <a:t>(or </a:t>
            </a:r>
            <a:r>
              <a:rPr lang="en-US" altLang="en-US" sz="1600" b="1" dirty="0">
                <a:solidFill>
                  <a:srgbClr val="3366FF"/>
                </a:solidFill>
              </a:rPr>
              <a:t>CPU scheduler</a:t>
            </a:r>
            <a:r>
              <a:rPr lang="en-US" altLang="en-US" sz="1600" dirty="0"/>
              <a:t>) – selects which process should be executed next and allocates CPU</a:t>
            </a:r>
          </a:p>
          <a:p>
            <a:pPr lvl="1"/>
            <a:r>
              <a:rPr lang="en-US" altLang="en-US" sz="1600" dirty="0"/>
              <a:t>Sometimes the only scheduler in a system</a:t>
            </a:r>
          </a:p>
          <a:p>
            <a:pPr lvl="1"/>
            <a:r>
              <a:rPr lang="en-US" altLang="en-US" sz="1600" dirty="0"/>
              <a:t>Short-term scheduler is invoked frequently (milliseconds) </a:t>
            </a:r>
            <a:r>
              <a:rPr lang="en-US" altLang="en-US" sz="1600" dirty="0">
                <a:sym typeface="Symbol" panose="05050102010706020507" pitchFamily="18" charset="2"/>
              </a:rPr>
              <a:t> (must be fast)</a:t>
            </a:r>
            <a:endParaRPr lang="en-US" altLang="en-US" sz="800" dirty="0">
              <a:sym typeface="Symbol" panose="05050102010706020507" pitchFamily="18" charset="2"/>
            </a:endParaRPr>
          </a:p>
          <a:p>
            <a:r>
              <a:rPr lang="en-US" altLang="en-US" sz="1600" b="1" dirty="0">
                <a:solidFill>
                  <a:srgbClr val="3366FF"/>
                </a:solidFill>
              </a:rPr>
              <a:t>Long-term scheduler  </a:t>
            </a:r>
            <a:r>
              <a:rPr lang="en-US" altLang="en-US" sz="1600" dirty="0"/>
              <a:t>(or </a:t>
            </a:r>
            <a:r>
              <a:rPr lang="en-US" altLang="en-US" sz="1600" b="1" dirty="0">
                <a:solidFill>
                  <a:srgbClr val="3366FF"/>
                </a:solidFill>
              </a:rPr>
              <a:t>job scheduler</a:t>
            </a:r>
            <a:r>
              <a:rPr lang="en-US" altLang="en-US" sz="1600" dirty="0"/>
              <a:t>) – selects which processes should be brought into the ready queue</a:t>
            </a:r>
          </a:p>
          <a:p>
            <a:pPr lvl="1"/>
            <a:r>
              <a:rPr lang="en-US" altLang="en-US" sz="1600" dirty="0">
                <a:sym typeface="Symbol" panose="05050102010706020507" pitchFamily="18" charset="2"/>
              </a:rPr>
              <a:t>Long-term scheduler is invoked  infrequently (seconds, minutes)  (may be slow)</a:t>
            </a:r>
            <a:endParaRPr lang="en-US" altLang="en-US" sz="800" dirty="0">
              <a:sym typeface="Symbol" panose="05050102010706020507" pitchFamily="18" charset="2"/>
            </a:endParaRPr>
          </a:p>
          <a:p>
            <a:pPr lvl="1"/>
            <a:r>
              <a:rPr lang="en-US" altLang="en-US" sz="1600" dirty="0">
                <a:sym typeface="Symbol" panose="05050102010706020507" pitchFamily="18" charset="2"/>
              </a:rPr>
              <a:t>The long-term scheduler controls the </a:t>
            </a:r>
            <a:r>
              <a:rPr lang="en-US" altLang="en-US" sz="1600" b="1" dirty="0">
                <a:solidFill>
                  <a:srgbClr val="3366FF"/>
                </a:solidFill>
                <a:sym typeface="Symbol" panose="05050102010706020507" pitchFamily="18" charset="2"/>
              </a:rPr>
              <a:t>degree of multiprogramming</a:t>
            </a:r>
            <a:endParaRPr lang="en-US" altLang="en-US" sz="800" i="1" dirty="0">
              <a:sym typeface="Symbol" panose="05050102010706020507" pitchFamily="18" charset="2"/>
            </a:endParaRPr>
          </a:p>
          <a:p>
            <a:r>
              <a:rPr lang="en-US" altLang="en-US" sz="1600" dirty="0">
                <a:sym typeface="Symbol" panose="05050102010706020507" pitchFamily="18" charset="2"/>
              </a:rPr>
              <a:t>Processes can be described as either:</a:t>
            </a:r>
          </a:p>
          <a:p>
            <a:pPr lvl="1"/>
            <a:r>
              <a:rPr lang="en-US" altLang="en-US" sz="1600" b="1" dirty="0">
                <a:solidFill>
                  <a:srgbClr val="3366FF"/>
                </a:solidFill>
                <a:sym typeface="Symbol" panose="05050102010706020507" pitchFamily="18" charset="2"/>
              </a:rPr>
              <a:t>I/O-bound process</a:t>
            </a:r>
            <a:r>
              <a:rPr lang="en-US" altLang="en-US" sz="1600" dirty="0">
                <a:solidFill>
                  <a:srgbClr val="000000"/>
                </a:solidFill>
                <a:sym typeface="Symbol" panose="05050102010706020507" pitchFamily="18" charset="2"/>
              </a:rPr>
              <a:t> </a:t>
            </a:r>
            <a:r>
              <a:rPr lang="en-US" altLang="en-US" sz="1600" dirty="0">
                <a:sym typeface="Symbol" panose="05050102010706020507" pitchFamily="18" charset="2"/>
              </a:rPr>
              <a:t>– spends more time doing I/O than computations, many short CPU bursts</a:t>
            </a:r>
          </a:p>
          <a:p>
            <a:pPr lvl="1"/>
            <a:r>
              <a:rPr lang="en-US" altLang="en-US" sz="1600" b="1" dirty="0">
                <a:solidFill>
                  <a:srgbClr val="3366FF"/>
                </a:solidFill>
                <a:sym typeface="Symbol" panose="05050102010706020507" pitchFamily="18" charset="2"/>
              </a:rPr>
              <a:t>CPU-bound process </a:t>
            </a:r>
            <a:r>
              <a:rPr lang="en-US" altLang="en-US" sz="1600" dirty="0">
                <a:sym typeface="Symbol" panose="05050102010706020507" pitchFamily="18" charset="2"/>
              </a:rPr>
              <a:t>– spends more time doing computations; few very long CPU bursts</a:t>
            </a:r>
          </a:p>
          <a:p>
            <a:r>
              <a:rPr lang="en-US" altLang="en-US" sz="1600" dirty="0">
                <a:sym typeface="Symbol" panose="05050102010706020507" pitchFamily="18" charset="2"/>
              </a:rPr>
              <a:t>Long-term scheduler strives for good </a:t>
            </a:r>
            <a:r>
              <a:rPr lang="en-US" altLang="en-US" sz="1600" b="1" i="1" dirty="0">
                <a:sym typeface="Symbol" panose="05050102010706020507" pitchFamily="18" charset="2"/>
              </a:rPr>
              <a:t>process mix</a:t>
            </a:r>
            <a:endParaRPr lang="en-US" altLang="en-US" sz="1600" dirty="0">
              <a:sym typeface="Symbol" panose="05050102010706020507" pitchFamily="18" charset="2"/>
            </a:endParaRPr>
          </a:p>
          <a:p>
            <a:endParaRPr lang="en-US" altLang="en-US" dirty="0" smtClean="0"/>
          </a:p>
          <a:p>
            <a:endParaRPr lang="en-US" altLang="en-US" dirty="0" smtClean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796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2609850" y="182563"/>
            <a:ext cx="822960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mtClean="0"/>
              <a:t>Addition of Medium Term Scheduling</a:t>
            </a:r>
          </a:p>
        </p:txBody>
      </p:sp>
      <p:pic>
        <p:nvPicPr>
          <p:cNvPr id="28675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75" y="2827338"/>
            <a:ext cx="7327900" cy="2665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Rectangle 3"/>
          <p:cNvSpPr txBox="1">
            <a:spLocks noChangeArrowheads="1"/>
          </p:cNvSpPr>
          <p:nvPr/>
        </p:nvSpPr>
        <p:spPr bwMode="auto">
          <a:xfrm>
            <a:off x="2330450" y="1160463"/>
            <a:ext cx="7200900" cy="144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4008" tIns="32004" rIns="64008" bIns="32004"/>
          <a:lstStyle>
            <a:lvl1pPr marL="488950" indent="-488950"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1060450" indent="-407988">
              <a:spcBef>
                <a:spcPct val="35000"/>
              </a:spcBef>
              <a:buClr>
                <a:srgbClr val="CC6600"/>
              </a:buClr>
              <a:buSzPct val="80000"/>
              <a:buFont typeface="Monotype Sorts" pitchFamily="-84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b="1" dirty="0">
                <a:solidFill>
                  <a:srgbClr val="3366FF"/>
                </a:solidFill>
              </a:rPr>
              <a:t>Medium-term scheduler  </a:t>
            </a:r>
            <a:r>
              <a:rPr lang="en-US" altLang="en-US" dirty="0"/>
              <a:t>can be added if degree of multiple programming needs to decrease</a:t>
            </a:r>
          </a:p>
          <a:p>
            <a:pPr lvl="1"/>
            <a:r>
              <a:rPr lang="en-US" altLang="en-US" dirty="0"/>
              <a:t>Remove process from memory, store on disk, bring back in from disk to continue execution: </a:t>
            </a:r>
            <a:r>
              <a:rPr lang="en-US" altLang="en-US" b="1" dirty="0">
                <a:solidFill>
                  <a:srgbClr val="3366FF"/>
                </a:solidFill>
              </a:rPr>
              <a:t>swapping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57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2343150" y="182563"/>
            <a:ext cx="822960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mtClean="0"/>
              <a:t>Multitasking in Mobile Systems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62200" y="1122364"/>
            <a:ext cx="7359650" cy="4448175"/>
          </a:xfrm>
        </p:spPr>
        <p:txBody>
          <a:bodyPr>
            <a:normAutofit/>
          </a:bodyPr>
          <a:lstStyle/>
          <a:p>
            <a:r>
              <a:rPr lang="en-US" altLang="en-US" dirty="0" smtClean="0"/>
              <a:t>Some mobile systems (e.g., early version of iOS)  allow only one process to run, others suspended</a:t>
            </a:r>
          </a:p>
          <a:p>
            <a:r>
              <a:rPr lang="en-US" altLang="en-US" dirty="0" smtClean="0"/>
              <a:t>Android runs foreground and background, with fewer limits</a:t>
            </a:r>
          </a:p>
          <a:p>
            <a:pPr lvl="1"/>
            <a:r>
              <a:rPr lang="en-US" altLang="en-US" dirty="0" smtClean="0"/>
              <a:t>Background process uses a </a:t>
            </a:r>
            <a:r>
              <a:rPr lang="en-US" altLang="en-US" b="1" dirty="0" smtClean="0">
                <a:solidFill>
                  <a:srgbClr val="3366FF"/>
                </a:solidFill>
              </a:rPr>
              <a:t>service</a:t>
            </a:r>
            <a:r>
              <a:rPr lang="en-US" altLang="en-US" dirty="0" smtClean="0"/>
              <a:t> to perform tasks</a:t>
            </a:r>
          </a:p>
          <a:p>
            <a:pPr lvl="1"/>
            <a:r>
              <a:rPr lang="en-US" altLang="en-US" dirty="0" smtClean="0"/>
              <a:t>Service can keep running even if background process is suspended</a:t>
            </a:r>
          </a:p>
          <a:p>
            <a:pPr lvl="1"/>
            <a:r>
              <a:rPr lang="en-US" altLang="en-US" dirty="0" smtClean="0"/>
              <a:t>Service has no user interface, small memory use</a:t>
            </a:r>
          </a:p>
          <a:p>
            <a:pPr lvl="1"/>
            <a:endParaRPr lang="en-US" altLang="en-US" dirty="0" smtClean="0"/>
          </a:p>
          <a:p>
            <a:endParaRPr lang="en-US" altLang="en-US" dirty="0" smtClean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4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66688"/>
            <a:ext cx="822960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mtClean="0"/>
              <a:t>Context Switch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78075" y="1108076"/>
            <a:ext cx="6997700" cy="4448175"/>
          </a:xfrm>
        </p:spPr>
        <p:txBody>
          <a:bodyPr>
            <a:normAutofit/>
          </a:bodyPr>
          <a:lstStyle/>
          <a:p>
            <a:r>
              <a:rPr lang="en-US" altLang="en-US" dirty="0" smtClean="0"/>
              <a:t>When CPU switches to another process, the system must </a:t>
            </a:r>
            <a:r>
              <a:rPr lang="en-US" altLang="en-US" b="1" dirty="0" smtClean="0">
                <a:solidFill>
                  <a:srgbClr val="3366FF"/>
                </a:solidFill>
              </a:rPr>
              <a:t>save the state </a:t>
            </a:r>
            <a:r>
              <a:rPr lang="en-US" altLang="en-US" dirty="0" smtClean="0"/>
              <a:t>of the old process and load the </a:t>
            </a:r>
            <a:r>
              <a:rPr lang="en-US" altLang="en-US" b="1" dirty="0" smtClean="0">
                <a:solidFill>
                  <a:srgbClr val="3366FF"/>
                </a:solidFill>
              </a:rPr>
              <a:t>saved state </a:t>
            </a:r>
            <a:r>
              <a:rPr lang="en-US" altLang="en-US" dirty="0" smtClean="0"/>
              <a:t>for the new process via a </a:t>
            </a:r>
            <a:r>
              <a:rPr lang="en-US" altLang="en-US" b="1" dirty="0" smtClean="0">
                <a:solidFill>
                  <a:srgbClr val="3366FF"/>
                </a:solidFill>
              </a:rPr>
              <a:t>context switch</a:t>
            </a:r>
            <a:endParaRPr lang="en-US" altLang="en-US" dirty="0" smtClean="0"/>
          </a:p>
          <a:p>
            <a:r>
              <a:rPr lang="en-US" altLang="en-US" b="1" dirty="0" smtClean="0">
                <a:solidFill>
                  <a:srgbClr val="3366FF"/>
                </a:solidFill>
              </a:rPr>
              <a:t>Context </a:t>
            </a:r>
            <a:r>
              <a:rPr lang="en-US" altLang="en-US" dirty="0" smtClean="0"/>
              <a:t>of a process represented in the PCB</a:t>
            </a:r>
          </a:p>
          <a:p>
            <a:r>
              <a:rPr lang="en-US" altLang="en-US" dirty="0" smtClean="0"/>
              <a:t>Context-switch time is overhead; the system does no useful work while switching</a:t>
            </a:r>
          </a:p>
          <a:p>
            <a:pPr lvl="1"/>
            <a:r>
              <a:rPr lang="en-US" altLang="en-US" dirty="0" smtClean="0"/>
              <a:t>The more complex the OS and the PCB </a:t>
            </a:r>
            <a:r>
              <a:rPr lang="en-US" altLang="en-US" dirty="0" smtClean="0">
                <a:sym typeface="Wingdings" panose="05000000000000000000" pitchFamily="2" charset="2"/>
              </a:rPr>
              <a:t> the </a:t>
            </a:r>
            <a:r>
              <a:rPr lang="en-US" altLang="en-US" dirty="0" smtClean="0"/>
              <a:t>longer the context switch</a:t>
            </a:r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5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98438"/>
            <a:ext cx="822960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mtClean="0"/>
              <a:t>Process Creation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78076" y="1169989"/>
            <a:ext cx="6918325" cy="5076825"/>
          </a:xfrm>
        </p:spPr>
        <p:txBody>
          <a:bodyPr>
            <a:normAutofit/>
          </a:bodyPr>
          <a:lstStyle/>
          <a:p>
            <a:r>
              <a:rPr lang="en-US" altLang="en-US" b="1" dirty="0" smtClean="0">
                <a:solidFill>
                  <a:srgbClr val="3366FF"/>
                </a:solidFill>
              </a:rPr>
              <a:t>Parent</a:t>
            </a:r>
            <a:r>
              <a:rPr lang="en-US" altLang="en-US" b="1" dirty="0" smtClean="0"/>
              <a:t> </a:t>
            </a:r>
            <a:r>
              <a:rPr lang="en-US" altLang="en-US" dirty="0" smtClean="0"/>
              <a:t>process create </a:t>
            </a:r>
            <a:r>
              <a:rPr lang="en-US" altLang="en-US" b="1" dirty="0" smtClean="0">
                <a:solidFill>
                  <a:srgbClr val="3366FF"/>
                </a:solidFill>
              </a:rPr>
              <a:t>children</a:t>
            </a:r>
            <a:r>
              <a:rPr lang="en-US" altLang="en-US" b="1" dirty="0" smtClean="0"/>
              <a:t> </a:t>
            </a:r>
            <a:r>
              <a:rPr lang="en-US" altLang="en-US" dirty="0" smtClean="0"/>
              <a:t>processes, which, in turn create other processes, forming a </a:t>
            </a:r>
            <a:r>
              <a:rPr lang="en-US" altLang="en-US" b="1" dirty="0" smtClean="0">
                <a:solidFill>
                  <a:srgbClr val="3366FF"/>
                </a:solidFill>
              </a:rPr>
              <a:t>tree</a:t>
            </a:r>
            <a:r>
              <a:rPr lang="en-US" altLang="en-US" dirty="0" smtClean="0"/>
              <a:t> of processes</a:t>
            </a:r>
            <a:endParaRPr lang="en-US" altLang="en-US" sz="800" dirty="0"/>
          </a:p>
          <a:p>
            <a:r>
              <a:rPr lang="en-US" altLang="en-US" dirty="0" smtClean="0"/>
              <a:t>Generally, process identified and managed via a</a:t>
            </a:r>
            <a:r>
              <a:rPr lang="en-US" altLang="en-US" b="1" dirty="0" smtClean="0"/>
              <a:t> </a:t>
            </a:r>
            <a:r>
              <a:rPr lang="en-US" altLang="en-US" b="1" dirty="0" smtClean="0">
                <a:solidFill>
                  <a:srgbClr val="3366FF"/>
                </a:solidFill>
              </a:rPr>
              <a:t>process identifier </a:t>
            </a:r>
            <a:r>
              <a:rPr lang="en-US" altLang="en-US" dirty="0" smtClean="0"/>
              <a:t>(</a:t>
            </a:r>
            <a:r>
              <a:rPr lang="en-US" altLang="en-US" b="1" dirty="0" err="1" smtClean="0">
                <a:solidFill>
                  <a:srgbClr val="3366FF"/>
                </a:solidFill>
              </a:rPr>
              <a:t>pid</a:t>
            </a:r>
            <a:r>
              <a:rPr lang="en-US" altLang="en-US" dirty="0" smtClean="0"/>
              <a:t>)</a:t>
            </a:r>
            <a:endParaRPr lang="en-US" altLang="en-US" sz="800" dirty="0"/>
          </a:p>
          <a:p>
            <a:pPr>
              <a:buFont typeface="Monotype Sorts" pitchFamily="-84" charset="2"/>
              <a:buNone/>
            </a:pPr>
            <a:endParaRPr lang="en-US" altLang="en-US" dirty="0" smtClean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49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3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2566988" y="277813"/>
            <a:ext cx="8229600" cy="5762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mtClean="0"/>
              <a:t>A Tree of Processes in Linux</a:t>
            </a:r>
          </a:p>
        </p:txBody>
      </p:sp>
      <p:pic>
        <p:nvPicPr>
          <p:cNvPr id="38915" name="Picture 1" descr="3_08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6688" y="1352550"/>
            <a:ext cx="7061200" cy="374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910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2749551" y="150813"/>
            <a:ext cx="7997825" cy="576262"/>
          </a:xfrm>
        </p:spPr>
        <p:txBody>
          <a:bodyPr/>
          <a:lstStyle/>
          <a:p>
            <a:r>
              <a:rPr lang="en-US" altLang="en-US" sz="2800"/>
              <a:t>Multiprocess Architecture – Chrome Browser</a:t>
            </a:r>
          </a:p>
        </p:txBody>
      </p:sp>
      <p:sp>
        <p:nvSpPr>
          <p:cNvPr id="40963" name="Content Placeholder 2"/>
          <p:cNvSpPr>
            <a:spLocks noGrp="1"/>
          </p:cNvSpPr>
          <p:nvPr>
            <p:ph idx="1"/>
          </p:nvPr>
        </p:nvSpPr>
        <p:spPr>
          <a:xfrm>
            <a:off x="2330450" y="1233489"/>
            <a:ext cx="7512050" cy="4530725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dirty="0" smtClean="0"/>
              <a:t>Many web browsers ran as single process (some still do)</a:t>
            </a:r>
          </a:p>
          <a:p>
            <a:pPr lvl="1"/>
            <a:r>
              <a:rPr lang="en-US" altLang="en-US" dirty="0" smtClean="0"/>
              <a:t>If one web site causes trouble, entire browser can hang or crash</a:t>
            </a:r>
          </a:p>
          <a:p>
            <a:r>
              <a:rPr lang="en-US" altLang="en-US" dirty="0" smtClean="0"/>
              <a:t>Google Chrome Browser is </a:t>
            </a:r>
            <a:r>
              <a:rPr lang="en-US" altLang="en-US" dirty="0" err="1" smtClean="0"/>
              <a:t>multiprocess</a:t>
            </a:r>
            <a:r>
              <a:rPr lang="en-US" altLang="en-US" dirty="0" smtClean="0"/>
              <a:t> with 3 different types of processes: </a:t>
            </a:r>
          </a:p>
          <a:p>
            <a:pPr lvl="1"/>
            <a:r>
              <a:rPr lang="en-US" altLang="en-US" b="1" dirty="0" smtClean="0">
                <a:solidFill>
                  <a:srgbClr val="3366FF"/>
                </a:solidFill>
              </a:rPr>
              <a:t>Browser</a:t>
            </a:r>
            <a:r>
              <a:rPr lang="en-US" altLang="en-US" dirty="0" smtClean="0"/>
              <a:t> process manages user interface, disk and network I/O</a:t>
            </a:r>
          </a:p>
          <a:p>
            <a:pPr lvl="1"/>
            <a:r>
              <a:rPr lang="en-US" altLang="en-US" b="1" dirty="0" smtClean="0">
                <a:solidFill>
                  <a:srgbClr val="3366FF"/>
                </a:solidFill>
              </a:rPr>
              <a:t>Renderer</a:t>
            </a:r>
            <a:r>
              <a:rPr lang="en-US" altLang="en-US" dirty="0" smtClean="0"/>
              <a:t> process renders web pages, deals with HTML, </a:t>
            </a:r>
            <a:r>
              <a:rPr lang="en-US" altLang="en-US" dirty="0" err="1" smtClean="0"/>
              <a:t>Javascript</a:t>
            </a:r>
            <a:r>
              <a:rPr lang="en-US" altLang="en-US" dirty="0" smtClean="0"/>
              <a:t>. A new renderer created for each website opened</a:t>
            </a:r>
          </a:p>
          <a:p>
            <a:pPr lvl="2"/>
            <a:r>
              <a:rPr lang="en-US" altLang="en-US" dirty="0" smtClean="0"/>
              <a:t>Runs in </a:t>
            </a:r>
            <a:r>
              <a:rPr lang="en-US" altLang="en-US" b="1" dirty="0" smtClean="0">
                <a:solidFill>
                  <a:srgbClr val="3366FF"/>
                </a:solidFill>
              </a:rPr>
              <a:t>sandbox</a:t>
            </a:r>
            <a:r>
              <a:rPr lang="en-US" altLang="en-US" dirty="0" smtClean="0"/>
              <a:t> restricting disk and network I/O, minimizing effect of security exploits</a:t>
            </a:r>
          </a:p>
          <a:p>
            <a:pPr lvl="1"/>
            <a:r>
              <a:rPr lang="en-US" altLang="en-US" b="1" dirty="0" smtClean="0">
                <a:solidFill>
                  <a:srgbClr val="3366FF"/>
                </a:solidFill>
              </a:rPr>
              <a:t>Plug-in </a:t>
            </a:r>
            <a:r>
              <a:rPr lang="en-US" altLang="en-US" dirty="0" smtClean="0"/>
              <a:t>process for each type of plug-in</a:t>
            </a:r>
          </a:p>
          <a:p>
            <a:pPr lvl="1"/>
            <a:endParaRPr lang="en-US" altLang="en-US" dirty="0" smtClean="0"/>
          </a:p>
          <a:p>
            <a:pPr lvl="1"/>
            <a:endParaRPr lang="en-US" altLang="en-US" dirty="0" smtClean="0"/>
          </a:p>
          <a:p>
            <a:pPr lvl="1"/>
            <a:endParaRPr lang="en-US" altLang="en-US" dirty="0" smtClean="0"/>
          </a:p>
        </p:txBody>
      </p:sp>
      <p:pic>
        <p:nvPicPr>
          <p:cNvPr id="40964" name="Picture 1" descr="in-3_2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0050" y="5584381"/>
            <a:ext cx="6292850" cy="114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80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6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548</Words>
  <Application>Microsoft Office PowerPoint</Application>
  <PresentationFormat>Widescreen</PresentationFormat>
  <Paragraphs>62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MS PGothic</vt:lpstr>
      <vt:lpstr>Arial</vt:lpstr>
      <vt:lpstr>Calibri</vt:lpstr>
      <vt:lpstr>Calibri Light</vt:lpstr>
      <vt:lpstr>Helvetica</vt:lpstr>
      <vt:lpstr>Monotype Sorts</vt:lpstr>
      <vt:lpstr>Symbol</vt:lpstr>
      <vt:lpstr>Times New Roman</vt:lpstr>
      <vt:lpstr>Verdana</vt:lpstr>
      <vt:lpstr>Wingdings</vt:lpstr>
      <vt:lpstr>Office Theme</vt:lpstr>
      <vt:lpstr>Processes Concepts</vt:lpstr>
      <vt:lpstr>Process Scheduling</vt:lpstr>
      <vt:lpstr>Schedulers</vt:lpstr>
      <vt:lpstr>Addition of Medium Term Scheduling</vt:lpstr>
      <vt:lpstr>Multitasking in Mobile Systems</vt:lpstr>
      <vt:lpstr>Context Switch</vt:lpstr>
      <vt:lpstr>Process Creation</vt:lpstr>
      <vt:lpstr>A Tree of Processes in Linux</vt:lpstr>
      <vt:lpstr>Multiprocess Architecture – Chrome Browser</vt:lpstr>
      <vt:lpstr>Interprocess Communication</vt:lpstr>
      <vt:lpstr>Cooperating Processes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Processes Concepts</dc:title>
  <dc:creator>Admin</dc:creator>
  <cp:lastModifiedBy>Admin</cp:lastModifiedBy>
  <cp:revision>16</cp:revision>
  <dcterms:created xsi:type="dcterms:W3CDTF">2020-03-25T20:05:06Z</dcterms:created>
  <dcterms:modified xsi:type="dcterms:W3CDTF">2020-03-25T20:59:14Z</dcterms:modified>
</cp:coreProperties>
</file>

<file path=docProps/thumbnail.jpeg>
</file>